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1" r:id="rId3"/>
    <p:sldId id="257" r:id="rId4"/>
    <p:sldId id="259" r:id="rId5"/>
    <p:sldId id="260" r:id="rId6"/>
    <p:sldId id="261" r:id="rId7"/>
    <p:sldId id="263" r:id="rId8"/>
    <p:sldId id="275" r:id="rId9"/>
    <p:sldId id="264" r:id="rId10"/>
    <p:sldId id="265" r:id="rId11"/>
    <p:sldId id="269" r:id="rId12"/>
    <p:sldId id="266" r:id="rId13"/>
    <p:sldId id="267" r:id="rId14"/>
    <p:sldId id="268" r:id="rId15"/>
    <p:sldId id="270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F7008-0999-469E-AF77-E9AF7A62A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E22FD-3E13-BF86-E6D7-9B1B7F40A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94C0F-B543-917C-5F53-4649D90CB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BFEDB-EE69-DDF2-E243-43C6134D3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FC7AA-6479-BCE8-4C2F-DF12D2C69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39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B7297-6A71-C44B-A955-7D9E40D35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02E91-BABC-F8DA-DD5A-CF5515C5E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4A7BA-38C4-78B8-0F2B-AC650D740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46D3E-DEDD-E8A7-EECB-34C97ED80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FC00A-E4A6-C9DB-3D86-8CFFFB3C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0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248C3-D2CE-2B94-CC20-ADE44540F1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31E91-4395-6ACF-851E-8DAF8CA2CB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79627-9E93-E7DA-F253-54314F434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4ADA3-5228-83CF-66D3-2DF56B79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5AABF-651D-D59A-FA4F-7CC40C3E9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46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EE22-89B9-350E-FC68-DAB857FC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2692A-4F8B-F988-B101-03DDEC13F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8133A-C320-B9F1-AC8A-AB5C30898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2BA4C-1994-DEA0-0766-A78B5C7D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38C81-86A9-0403-C017-4BA82ED76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3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8ECE-E26E-DBC4-6E03-7ACA55E36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907AB-AF22-D504-F783-43BD76450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49F9A-7698-0F32-15BE-6594E92C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913C0-299B-3FBE-C77D-C50B238E5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9F529-7AB7-0CCA-20F2-27C4AA91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5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F902-60F3-4624-DF04-E6BD5D3B3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A42D1-F4E1-46A0-7DC6-E1D96CCE5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53F1D-3603-A24C-B9D4-2AAB8CA65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6958C-3159-5E61-1277-95DD27A14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5589D-CCDE-24DF-FBC7-F854B5C1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615B4-0FFC-8B1E-7722-BC7CDCB8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49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CE8C-ED2B-599C-7E9D-EDAC95736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4ADE8-1F8F-3AEC-1B44-D3C7DE40B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B2DEA-465D-0C7C-CB4A-238F98DA1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9864A-41C0-B106-9C6E-37DDB0621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12698F-1739-9478-38D9-5BFA4999B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B86F8A-DBDF-E49F-8BC5-EE7AEDB0D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7F37AD-BA06-9157-E678-1950D7DF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4780C-0694-5219-DC3D-E80E6254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5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A728-DA18-7BDD-5447-E7ACDC25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342FD-6EFB-C774-0340-0E969C21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09D9D-5DFA-A36B-E6C6-DA66CEFF7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7C90E-AE0F-E939-CD1A-404AD80EE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8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835F2D-0879-2776-854A-8A9067A5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C8BC2-E173-7BBA-6BD0-77D7E81E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C0CC4-0795-D7FE-E161-49545A0B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1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9962-BED0-69AE-01CE-28EEC31C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23B3B-A7C4-7C98-FD99-C94C9EBF9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09CAE-3F14-DBC9-3562-560DC2F52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0FF0C-B2F9-2A92-8161-7BFA5BAF8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B7062-C4D6-FCD4-FCB6-A3D17F79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40BDC-39D3-F6F4-D475-B8031E00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29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2C60-6897-8B4D-79F2-1B53A762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869F29-EA02-16D5-2961-44A93319D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670DB-2CF8-CFFA-D327-EE5299621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9511B-D888-DEC5-1AE2-3F702DBB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F4FA7-D405-C56B-04A2-51FCC3AB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1087A-7BB7-BE05-0A6A-733F902F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76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A27C04-017E-4B3F-D0A0-A85763EE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6A46F-60A8-5C03-B7BD-0DE429AED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51ADC-A893-E2FA-95B3-698AC689A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9060F-D1BC-4901-A9CF-E97B626E7182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C3473-7186-E6E1-CCEF-FB749D614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D64D0-4D00-2F1B-F0CC-51D183ACF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01A84-5EE5-4C1E-9A8B-6CD356CE8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1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084C0-1977-2B0E-DAEA-CAD1056C5D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latin typeface="Daytona" panose="020B0604020202020204" pitchFamily="34" charset="0"/>
              </a:rPr>
              <a:t>Multi-Class Classification for WEC Driver Ratings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BEE3B-DF22-CE79-8AF9-C789C55C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3224" y="3602038"/>
            <a:ext cx="5445551" cy="847414"/>
          </a:xfrm>
          <a:solidFill>
            <a:schemeClr val="bg1">
              <a:alpha val="11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Final Project for </a:t>
            </a:r>
            <a:r>
              <a:rPr lang="en-US" b="1" dirty="0" err="1">
                <a:solidFill>
                  <a:srgbClr val="002060"/>
                </a:solidFill>
              </a:rPr>
              <a:t>Ironhack</a:t>
            </a:r>
            <a:r>
              <a:rPr lang="en-US" b="1" dirty="0">
                <a:solidFill>
                  <a:srgbClr val="002060"/>
                </a:solidFill>
              </a:rPr>
              <a:t> Data Analytics</a:t>
            </a:r>
          </a:p>
          <a:p>
            <a:r>
              <a:rPr lang="en-US" b="1" dirty="0">
                <a:solidFill>
                  <a:srgbClr val="002060"/>
                </a:solidFill>
              </a:rPr>
              <a:t>by Chris Costa</a:t>
            </a:r>
          </a:p>
        </p:txBody>
      </p:sp>
    </p:spTree>
    <p:extLst>
      <p:ext uri="{BB962C8B-B14F-4D97-AF65-F5344CB8AC3E}">
        <p14:creationId xmlns:p14="http://schemas.microsoft.com/office/powerpoint/2010/main" val="2834370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536F-6E04-224F-71FC-84F18323A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92" y="321734"/>
            <a:ext cx="5778259" cy="11425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Removing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D954-8F5D-BC72-0B39-9C7738BC4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188" y="1601456"/>
            <a:ext cx="3888528" cy="4313128"/>
          </a:xfrm>
        </p:spPr>
        <p:txBody>
          <a:bodyPr>
            <a:normAutofit lnSpcReduction="10000"/>
          </a:bodyPr>
          <a:lstStyle/>
          <a:p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Outliers in a dataset can skew the results of a model</a:t>
            </a: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Artificially long </a:t>
            </a:r>
            <a:r>
              <a:rPr lang="en-US" sz="15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laptimes</a:t>
            </a:r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 caused by crashes and breakdowns can make a drivers performance appear poorer than reality.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Outliers are checked by calculating the interquartile range of the data (the between the 25% and 75% values) and then setting an upper limit.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Values above the upper limit are removed from the dataset</a:t>
            </a:r>
          </a:p>
          <a:p>
            <a:pPr lvl="1"/>
            <a:endParaRPr lang="en-US" sz="15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1"/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The remaining maximum </a:t>
            </a:r>
            <a:r>
              <a:rPr lang="en-US" sz="15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1500" dirty="0">
                <a:solidFill>
                  <a:srgbClr val="002060"/>
                </a:solidFill>
                <a:latin typeface="Daytona" panose="020B0604030500040204" pitchFamily="34" charset="0"/>
              </a:rPr>
              <a:t> is checked to determine the best setting for the upper limit value.</a:t>
            </a:r>
          </a:p>
          <a:p>
            <a:pPr marL="457200" lvl="1" indent="0">
              <a:buNone/>
            </a:pPr>
            <a:endParaRPr lang="en-US" sz="1700" dirty="0"/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A18DB3BA-4377-BBB0-ED62-62C1B0F54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785" y="1464277"/>
            <a:ext cx="4747547" cy="3314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F5EF1D-0726-2761-4492-303684B0C653}"/>
              </a:ext>
            </a:extLst>
          </p:cNvPr>
          <p:cNvSpPr txBox="1"/>
          <p:nvPr/>
        </p:nvSpPr>
        <p:spPr>
          <a:xfrm>
            <a:off x="5618548" y="5132113"/>
            <a:ext cx="6087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The 261 second lap shown here is a reasonable upper limit 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when considering the circuit, driver rating, and car type.</a:t>
            </a:r>
          </a:p>
        </p:txBody>
      </p:sp>
    </p:spTree>
    <p:extLst>
      <p:ext uri="{BB962C8B-B14F-4D97-AF65-F5344CB8AC3E}">
        <p14:creationId xmlns:p14="http://schemas.microsoft.com/office/powerpoint/2010/main" val="3166192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E9869F-68A7-4E60-A1D2-1751BDBF6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046" y="643467"/>
            <a:ext cx="4520241" cy="1800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Transforming   and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1EFBA-3F3E-C5F8-2542-588D3FD3F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Text based ‘object’ type columns are one hot encoded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This replaces the columns with new dummy columns for each unique value.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Continuous numerical columns are scaled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Numerical values must use the same scale to prevent bias towards higher value columns.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For the best model accuracy we will test multiple scaling methods</a:t>
            </a: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MinMaxScaler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StandardScaler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lvl="2"/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MaxAbsScaler</a:t>
            </a:r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2F5EEB5-2A92-8EAD-40D3-C397188B5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511684"/>
            <a:ext cx="5194257" cy="292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11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796CB-B527-A2FC-8E09-EF5AFCB2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002060"/>
                </a:solidFill>
                <a:latin typeface="Daytona" panose="020B0604030500040204" pitchFamily="34" charset="0"/>
              </a:rPr>
              <a:t>Fitting and Evaluating Models</a:t>
            </a:r>
          </a:p>
        </p:txBody>
      </p:sp>
      <p:pic>
        <p:nvPicPr>
          <p:cNvPr id="5" name="Picture 4" descr="A picture containing metalware, coil spring&#10;&#10;Description automatically generated">
            <a:extLst>
              <a:ext uri="{FF2B5EF4-FFF2-40B4-BE49-F238E27FC236}">
                <a16:creationId xmlns:a16="http://schemas.microsoft.com/office/drawing/2014/main" id="{D3CEDBB0-F224-EC91-7FC2-FCF24138E0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1" r="32428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5A2F3-2CCA-530C-5E52-691BDE490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Random Forest Classifier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Ensemble method fits multiple sub models and takes the most popular result as its predicted value.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Initial test returns 89% accurate results.</a:t>
            </a:r>
          </a:p>
          <a:p>
            <a:pPr lvl="1"/>
            <a:endParaRPr lang="en-US" sz="19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pPr marL="457200" lvl="1" indent="0">
              <a:buNone/>
            </a:pPr>
            <a:endParaRPr lang="en-US" sz="19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K Nearest Neighbors Classifier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Groups values based on nearest K number of values.</a:t>
            </a:r>
          </a:p>
          <a:p>
            <a:pPr lvl="1"/>
            <a:r>
              <a:rPr lang="en-US" sz="1900" dirty="0">
                <a:solidFill>
                  <a:srgbClr val="002060"/>
                </a:solidFill>
                <a:latin typeface="Daytona" panose="020B0604030500040204" pitchFamily="34" charset="0"/>
              </a:rPr>
              <a:t>Initial test returns 83% accuracy</a:t>
            </a:r>
          </a:p>
          <a:p>
            <a:endParaRPr lang="en-US" sz="1900" dirty="0">
              <a:latin typeface="Daytona" panose="020B0604030500040204" pitchFamily="34" charset="0"/>
            </a:endParaRPr>
          </a:p>
          <a:p>
            <a:endParaRPr lang="en-US" sz="1900" dirty="0">
              <a:latin typeface="Daytona" panose="020B0604030500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248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fixing a motorcycle&#10;&#10;Description automatically generated with medium confidence">
            <a:extLst>
              <a:ext uri="{FF2B5EF4-FFF2-40B4-BE49-F238E27FC236}">
                <a16:creationId xmlns:a16="http://schemas.microsoft.com/office/drawing/2014/main" id="{DE8C82F7-5755-90E3-5D9F-0447F2DF69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" r="2676" b="-1"/>
          <a:stretch/>
        </p:blipFill>
        <p:spPr>
          <a:xfrm>
            <a:off x="2749294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07F2A-E889-A5DB-85D1-96B75FD8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002060"/>
                </a:solidFill>
                <a:latin typeface="Daytona" panose="020B0604030500040204" pitchFamily="34" charset="0"/>
              </a:rPr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54C50-B6A0-EE90-6ADF-A8F069AC5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Machine learning models have user configured hyperparameters to control model behavior</a:t>
            </a:r>
          </a:p>
          <a:p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Tuning operations will make automatic runs through a selected set of parameter values.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For each run of the model the accuracy will be evaluated.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parameter set resulting in the highest accuracy score will be output and stored for later use. 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Tuning operations can take along time to run. The more parameter options mean more runs of the model. </a:t>
            </a:r>
          </a:p>
        </p:txBody>
      </p:sp>
    </p:spTree>
    <p:extLst>
      <p:ext uri="{BB962C8B-B14F-4D97-AF65-F5344CB8AC3E}">
        <p14:creationId xmlns:p14="http://schemas.microsoft.com/office/powerpoint/2010/main" val="1297080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88D6-96EC-31DC-523C-F0A86F239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155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Final Model Testing</a:t>
            </a:r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E01A9-9158-77A3-252E-3B6226B55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Testing both models against all three scaled data versions</a:t>
            </a:r>
          </a:p>
          <a:p>
            <a:pPr lvl="1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Models will be run with the pre-determined best hyperparameters</a:t>
            </a:r>
          </a:p>
          <a:p>
            <a:pPr lvl="1"/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Each model will run three times; once for each of the scaled data versions</a:t>
            </a:r>
          </a:p>
          <a:p>
            <a:pPr lvl="1"/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At the end of this model testing function we have scores for each model/scaler combination </a:t>
            </a:r>
          </a:p>
          <a:p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endParaRPr lang="en-US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>
                <a:solidFill>
                  <a:srgbClr val="002060"/>
                </a:solidFill>
                <a:latin typeface="Daytona" panose="020B0604030500040204" pitchFamily="34" charset="0"/>
              </a:rPr>
              <a:t>The KNeighbors model with StandardScalar data returned the maximum score and will be stored for use on future data. </a:t>
            </a:r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EB690E4-19FE-C9A5-00A9-376A65644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132" y="4162631"/>
            <a:ext cx="4740051" cy="10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30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5ACEC-E1A9-1B29-1EF7-04AD34B7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E55FF-F053-5030-6DD3-03027109F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High model accuracy to the training data shows that the FIA rating system is overall effective at its task.</a:t>
            </a:r>
          </a:p>
          <a:p>
            <a:r>
              <a:rPr lang="en-US" dirty="0">
                <a:solidFill>
                  <a:srgbClr val="002060"/>
                </a:solidFill>
              </a:rPr>
              <a:t>While the </a:t>
            </a:r>
            <a:r>
              <a:rPr lang="en-US" dirty="0" err="1">
                <a:solidFill>
                  <a:srgbClr val="002060"/>
                </a:solidFill>
              </a:rPr>
              <a:t>StandardScaler</a:t>
            </a:r>
            <a:r>
              <a:rPr lang="en-US" dirty="0">
                <a:solidFill>
                  <a:srgbClr val="002060"/>
                </a:solidFill>
              </a:rPr>
              <a:t> came out to show the best accuracy with the KNN model the scaler option does not show to have a large effect on model outcomes.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C73C58-EB18-A123-D2DC-1033920DF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49" y="3875216"/>
            <a:ext cx="3929245" cy="88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82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1124E-23AD-0EC5-69DA-4672F5F48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Daytona" panose="020B0604030500040204" pitchFamily="34" charset="0"/>
              </a:rPr>
              <a:t>Storing and Reusing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E739-7808-8DB1-6617-50B86596C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674" y="2549237"/>
            <a:ext cx="4169137" cy="3556284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final model is exported and stored as a pickle file using the </a:t>
            </a:r>
            <a:r>
              <a:rPr lang="en-US" sz="1400" dirty="0" err="1">
                <a:solidFill>
                  <a:srgbClr val="002060"/>
                </a:solidFill>
                <a:latin typeface="Daytona" panose="020B0604030500040204" pitchFamily="34" charset="0"/>
              </a:rPr>
              <a:t>joblib</a:t>
            </a:r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 library.</a:t>
            </a:r>
          </a:p>
          <a:p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model can be reused and applied to new data from more recent WEC races. </a:t>
            </a:r>
          </a:p>
          <a:p>
            <a:pPr lvl="1"/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new data would require more extensive work to replicate the preparation done to the Kaggle data set.</a:t>
            </a:r>
          </a:p>
          <a:p>
            <a:pPr lvl="1"/>
            <a:endParaRPr lang="en-US" sz="14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As a future extension to the project work and learning done here I will continue to explore the future WEC data to track the accuracy of these models and make further insights.</a:t>
            </a:r>
          </a:p>
        </p:txBody>
      </p:sp>
      <p:pic>
        <p:nvPicPr>
          <p:cNvPr id="7" name="Picture 6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6D0E8C7F-C8F5-10E8-3960-1EDD05348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4" r="21468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91665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5C395-5972-DF73-F952-B471F3879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/>
              <a:t>Headaches, Holdups, and Roadblocks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4846C52-5140-7244-4E76-AEDF28364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r>
              <a:rPr lang="en-US" dirty="0"/>
              <a:t>Size of the data making several making otherwise simple functions take extra time to run and iterate.</a:t>
            </a:r>
          </a:p>
          <a:p>
            <a:endParaRPr lang="en-US" dirty="0"/>
          </a:p>
          <a:p>
            <a:r>
              <a:rPr lang="en-US" dirty="0"/>
              <a:t>New situations required new solutions</a:t>
            </a:r>
          </a:p>
        </p:txBody>
      </p:sp>
      <p:sp>
        <p:nvSpPr>
          <p:cNvPr id="26" name="Oval 1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8470BA74-81C8-5E0E-2C8A-5C12CEB91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8" r="6358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27" name="Arc 1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race car on a track&#10;&#10;Description automatically generated with low confidence">
            <a:extLst>
              <a:ext uri="{FF2B5EF4-FFF2-40B4-BE49-F238E27FC236}">
                <a16:creationId xmlns:a16="http://schemas.microsoft.com/office/drawing/2014/main" id="{7E3D9396-17C1-8C7D-1BD6-8E5A5B9D2F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00" r="4" b="4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1621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4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36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05EF2-6F27-68F1-4019-AE5D414A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91" y="1391163"/>
            <a:ext cx="6898949" cy="369892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Thank you for your time</a:t>
            </a:r>
          </a:p>
        </p:txBody>
      </p:sp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C145C7E8-3F9A-2662-4F3F-4BF115763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983" y="643467"/>
            <a:ext cx="4155453" cy="519431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EB14D4-A6ED-7178-9109-8A7CAFE0AFBD}"/>
              </a:ext>
            </a:extLst>
          </p:cNvPr>
          <p:cNvSpPr txBox="1"/>
          <p:nvPr/>
        </p:nvSpPr>
        <p:spPr>
          <a:xfrm>
            <a:off x="1759520" y="4566869"/>
            <a:ext cx="3526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rgbClr val="002060"/>
                </a:solidFill>
                <a:latin typeface="Daytona" panose="020B0604030500040204" pitchFamily="34" charset="0"/>
              </a:rPr>
              <a:t>Ironhack</a:t>
            </a:r>
            <a:r>
              <a:rPr lang="en-US" sz="1400" b="1" dirty="0">
                <a:solidFill>
                  <a:srgbClr val="002060"/>
                </a:solidFill>
                <a:latin typeface="Daytona" panose="020B0604030500040204" pitchFamily="34" charset="0"/>
              </a:rPr>
              <a:t> Data Analytics Final Project</a:t>
            </a:r>
          </a:p>
          <a:p>
            <a:r>
              <a:rPr lang="en-US" sz="1400" b="1" dirty="0">
                <a:solidFill>
                  <a:srgbClr val="002060"/>
                </a:solidFill>
                <a:latin typeface="Daytona" panose="020B0604030500040204" pitchFamily="34" charset="0"/>
              </a:rPr>
              <a:t>	By Chris Costa</a:t>
            </a:r>
          </a:p>
        </p:txBody>
      </p:sp>
    </p:spTree>
    <p:extLst>
      <p:ext uri="{BB962C8B-B14F-4D97-AF65-F5344CB8AC3E}">
        <p14:creationId xmlns:p14="http://schemas.microsoft.com/office/powerpoint/2010/main" val="3740847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ky, outdoor&#10;&#10;Description automatically generated">
            <a:extLst>
              <a:ext uri="{FF2B5EF4-FFF2-40B4-BE49-F238E27FC236}">
                <a16:creationId xmlns:a16="http://schemas.microsoft.com/office/drawing/2014/main" id="{E776F1FF-6E8A-EDED-2E8D-CFFF53E083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FEE6F-A4B1-5B79-4D27-B441AF65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Daytona" panose="020B0604030500040204" pitchFamily="34" charset="0"/>
              </a:rPr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AC538-0288-2DF1-366D-885BABBF8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Apply several machine learning methods to predict the grouping of racing drivers into the categories of the FIA ratings system.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Assess the effectiveness of the FIA rating system at grouping professional and amateur drivers based on their on-track performance.</a:t>
            </a:r>
          </a:p>
          <a:p>
            <a:r>
              <a:rPr lang="en-US" sz="1600" dirty="0">
                <a:solidFill>
                  <a:srgbClr val="002060"/>
                </a:solidFill>
                <a:latin typeface="Daytona" panose="020B0604030500040204" pitchFamily="34" charset="0"/>
              </a:rPr>
              <a:t>Develop a re-useable model that can be applied to future series data and continue to group drivers as talent levels improve and career experience progresses. </a:t>
            </a:r>
          </a:p>
        </p:txBody>
      </p:sp>
    </p:spTree>
    <p:extLst>
      <p:ext uri="{BB962C8B-B14F-4D97-AF65-F5344CB8AC3E}">
        <p14:creationId xmlns:p14="http://schemas.microsoft.com/office/powerpoint/2010/main" val="408211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C7E6F-14DF-94A5-4BC9-58E11E73E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solidFill>
                  <a:srgbClr val="002060"/>
                </a:solidFill>
                <a:latin typeface="Daytona" panose="020B0604030500040204" pitchFamily="34" charset="0"/>
              </a:rPr>
              <a:t>The FIA World Endurance Championship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8C755-B272-8468-BD47-067B21E94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1644"/>
            <a:ext cx="10515601" cy="459123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The World Endurance Championship has run since 2012 and is focused around the famous Le Mans 24 Hour race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6-8 Races per season running from 4 hours up to the full 24 hours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4 Car classes competing amongst themselves while sharing the same track.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LMP1 and GTE-Pro for automotive OEM’s and professional drivers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LMP2 and GTE-Am for lower performance versions of cars and mixed pro-am driver lineups.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Long races mean multiple drivers sharing a car during the race.</a:t>
            </a:r>
          </a:p>
        </p:txBody>
      </p:sp>
    </p:spTree>
    <p:extLst>
      <p:ext uri="{BB962C8B-B14F-4D97-AF65-F5344CB8AC3E}">
        <p14:creationId xmlns:p14="http://schemas.microsoft.com/office/powerpoint/2010/main" val="3208972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A9DAC-AE93-2991-CFF7-5AB93115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4" y="365125"/>
            <a:ext cx="10515600" cy="1325563"/>
          </a:xfrm>
          <a:solidFill>
            <a:schemeClr val="bg1">
              <a:alpha val="29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FIA Precious Metals Rating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A5C4-547A-ADC1-E0CF-0E6EBE89F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3" y="1690688"/>
            <a:ext cx="10515600" cy="4351338"/>
          </a:xfrm>
          <a:solidFill>
            <a:schemeClr val="bg1">
              <a:alpha val="29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Ratings system devised in 2016 to ensure balanced driver talent in pro-am categories.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Drivers are rated into Bronze, Silver, Gold, and Platinum based on career experience and achievements. 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Platinum rating for the most experienced and highly decorated professional drivers.</a:t>
            </a:r>
          </a:p>
          <a:p>
            <a:endParaRPr lang="en-US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Gold ratings are for established pros who have not yet achieved the criteria for Platinum ratings as well the most accomplished amateurs.</a:t>
            </a:r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840B410A-8BB9-C9E0-7A8D-DB628D039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99" y="4186376"/>
            <a:ext cx="980936" cy="980936"/>
          </a:xfrm>
          <a:prstGeom prst="rect">
            <a:avLst/>
          </a:prstGeom>
        </p:spPr>
      </p:pic>
      <p:pic>
        <p:nvPicPr>
          <p:cNvPr id="9" name="Picture 8" descr="A picture containing metalware, gear&#10;&#10;Description automatically generated">
            <a:extLst>
              <a:ext uri="{FF2B5EF4-FFF2-40B4-BE49-F238E27FC236}">
                <a16:creationId xmlns:a16="http://schemas.microsoft.com/office/drawing/2014/main" id="{DDBDFEFE-6B3B-3382-07A0-72B2DAA72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299" y="5641393"/>
            <a:ext cx="980936" cy="98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98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EA851-2886-CC7D-C4E3-678F0DE69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460500"/>
          </a:xfrm>
          <a:solidFill>
            <a:schemeClr val="bg1">
              <a:alpha val="29000"/>
            </a:schemeClr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Daytona" panose="020B0604030500040204" pitchFamily="34" charset="0"/>
              </a:rPr>
              <a:t>FIA Precious Metals Rating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B64C7-4348-C31C-823C-4BC75F073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0"/>
          </a:xfrm>
          <a:solidFill>
            <a:schemeClr val="bg1">
              <a:alpha val="29000"/>
            </a:schemeClr>
          </a:solidFill>
        </p:spPr>
        <p:txBody>
          <a:bodyPr>
            <a:normAutofit fontScale="92500" lnSpcReduction="10000"/>
          </a:bodyPr>
          <a:lstStyle/>
          <a:p>
            <a:r>
              <a:rPr lang="en-US" sz="2600" i="0" dirty="0">
                <a:solidFill>
                  <a:srgbClr val="002060"/>
                </a:solidFill>
                <a:effectLst/>
                <a:latin typeface="Daytona" panose="020B0604030500040204" pitchFamily="34" charset="0"/>
              </a:rPr>
              <a:t>The silver rating is primarily for the most talented/accomplished amateurs and for young and aspiring pros in the early stage of their career.</a:t>
            </a:r>
          </a:p>
          <a:p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r>
              <a:rPr lang="en-US" sz="2600" i="0" dirty="0">
                <a:solidFill>
                  <a:srgbClr val="002060"/>
                </a:solidFill>
                <a:effectLst/>
                <a:latin typeface="Daytona" panose="020B0604030500040204" pitchFamily="34" charset="0"/>
              </a:rPr>
              <a:t>The Bronze rating is the lowest level of the FIA rating system and is applied to lowest levels of experienced drivers allowed to compete in the series.</a:t>
            </a:r>
          </a:p>
          <a:p>
            <a:pPr marL="0" indent="0">
              <a:buNone/>
            </a:pPr>
            <a:endParaRPr lang="en-US" sz="2600" i="0" dirty="0">
              <a:solidFill>
                <a:srgbClr val="002060"/>
              </a:solidFill>
              <a:effectLst/>
              <a:latin typeface="Daytona" panose="020B0604030500040204" pitchFamily="34" charset="0"/>
            </a:endParaRPr>
          </a:p>
          <a:p>
            <a:endParaRPr lang="en-US" sz="2600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2600" dirty="0">
                <a:solidFill>
                  <a:srgbClr val="002060"/>
                </a:solidFill>
                <a:latin typeface="Daytona" panose="020B0604030500040204" pitchFamily="34" charset="0"/>
              </a:rPr>
              <a:t>Drivers older than 50 and 55 years of age receive an automatic downgrade in rating.</a:t>
            </a: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D1B513E0-FAF6-66EB-3278-C78073202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660" y="2623942"/>
            <a:ext cx="983052" cy="983052"/>
          </a:xfrm>
          <a:prstGeom prst="rect">
            <a:avLst/>
          </a:prstGeom>
        </p:spPr>
      </p:pic>
      <p:pic>
        <p:nvPicPr>
          <p:cNvPr id="9" name="Picture 8" descr="A picture containing object, coin&#10;&#10;Description automatically generated">
            <a:extLst>
              <a:ext uri="{FF2B5EF4-FFF2-40B4-BE49-F238E27FC236}">
                <a16:creationId xmlns:a16="http://schemas.microsoft.com/office/drawing/2014/main" id="{A32101DF-23D6-0F4A-0D4A-E2B1B8352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660" y="4405310"/>
            <a:ext cx="983052" cy="9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2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D13F71A-48B9-AF53-B464-9F99D6348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8378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Picture 6" descr="Table">
            <a:extLst>
              <a:ext uri="{FF2B5EF4-FFF2-40B4-BE49-F238E27FC236}">
                <a16:creationId xmlns:a16="http://schemas.microsoft.com/office/drawing/2014/main" id="{5449C32F-A45D-2AC0-B436-F016366A2F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0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F2FDDF-D9A9-ED35-0667-F019D3456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7" y="491701"/>
            <a:ext cx="4832802" cy="1703989"/>
          </a:xfrm>
          <a:solidFill>
            <a:schemeClr val="bg1">
              <a:alpha val="14000"/>
            </a:schemeClr>
          </a:solidFill>
        </p:spPr>
        <p:txBody>
          <a:bodyPr>
            <a:normAutofit/>
          </a:bodyPr>
          <a:lstStyle/>
          <a:p>
            <a:r>
              <a:rPr lang="en-US" sz="3400" b="1" dirty="0">
                <a:solidFill>
                  <a:srgbClr val="002060"/>
                </a:solidFill>
                <a:latin typeface="Daytona" panose="020B0604030500040204" pitchFamily="34" charset="0"/>
              </a:rPr>
              <a:t>Scraping PDF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CE8EB-29BC-095E-8E12-0ADC82C35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12849"/>
            <a:ext cx="4832803" cy="3964114"/>
          </a:xfrm>
          <a:solidFill>
            <a:schemeClr val="bg1">
              <a:alpha val="14000"/>
            </a:schemeClr>
          </a:solidFill>
        </p:spPr>
        <p:txBody>
          <a:bodyPr>
            <a:normAutofit fontScale="25000" lnSpcReduction="20000"/>
          </a:bodyPr>
          <a:lstStyle/>
          <a:p>
            <a:endParaRPr lang="en-US" sz="8000" b="1" dirty="0">
              <a:solidFill>
                <a:srgbClr val="002060"/>
              </a:solidFill>
              <a:latin typeface="Daytona" panose="020B0604030500040204" pitchFamily="34" charset="0"/>
            </a:endParaRP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Driver Ratings data had to be scraped from event entry lists in PDF format.</a:t>
            </a: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Tabula-</a:t>
            </a:r>
            <a:r>
              <a:rPr lang="en-US" sz="10400" dirty="0" err="1">
                <a:solidFill>
                  <a:srgbClr val="002060"/>
                </a:solidFill>
                <a:latin typeface="Daytona" panose="020B0604030500040204" pitchFamily="34" charset="0"/>
              </a:rPr>
              <a:t>py</a:t>
            </a:r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 library is a python wrapper for the Tabula Java package.</a:t>
            </a:r>
          </a:p>
          <a:p>
            <a:r>
              <a:rPr lang="en-US" sz="10400" dirty="0">
                <a:solidFill>
                  <a:srgbClr val="002060"/>
                </a:solidFill>
                <a:latin typeface="Daytona" panose="020B0604030500040204" pitchFamily="34" charset="0"/>
              </a:rPr>
              <a:t>Lattice=True argument allows the scraper  to find tables in the PDF and convert them to a </a:t>
            </a:r>
            <a:r>
              <a:rPr lang="en-US" sz="10400" dirty="0" err="1">
                <a:solidFill>
                  <a:srgbClr val="002060"/>
                </a:solidFill>
                <a:latin typeface="Daytona" panose="020B0604030500040204" pitchFamily="34" charset="0"/>
              </a:rPr>
              <a:t>DataFrame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155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E38A-2DEB-E8CE-75BB-B3CE5ED87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0D6EB-7E5E-CD29-F511-62BA2F3BA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Season column was replaced with a year column. 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The 2018/19 and 2019/20 “Super Seasons” were replaced by checking the round number against known season schedules to place those records with the appropriate year.</a:t>
            </a:r>
          </a:p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A clean and consistent year column was necessary for two reasons:</a:t>
            </a:r>
          </a:p>
          <a:p>
            <a:pPr lvl="1"/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Ease of merging the scraped driver ratings data which are updated yearly</a:t>
            </a:r>
          </a:p>
          <a:p>
            <a:pPr lvl="1"/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Interpretation of </a:t>
            </a:r>
            <a:r>
              <a:rPr lang="en-US" sz="28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2800" dirty="0">
                <a:solidFill>
                  <a:srgbClr val="002060"/>
                </a:solidFill>
                <a:latin typeface="Daytona" panose="020B0604030500040204" pitchFamily="34" charset="0"/>
              </a:rPr>
              <a:t> data as car performance changes from year to year.</a:t>
            </a:r>
          </a:p>
          <a:p>
            <a:endParaRPr lang="en-US" sz="2000" dirty="0"/>
          </a:p>
        </p:txBody>
      </p:sp>
      <p:pic>
        <p:nvPicPr>
          <p:cNvPr id="5" name="Picture 4" descr="Map&#10;&#10;Description automatically generated with medium confidence">
            <a:extLst>
              <a:ext uri="{FF2B5EF4-FFF2-40B4-BE49-F238E27FC236}">
                <a16:creationId xmlns:a16="http://schemas.microsoft.com/office/drawing/2014/main" id="{DBCE5D19-76AC-012B-41A3-09B1F24900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9" r="3292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553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957A2-CED5-C487-B7DC-51A8A78E4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Adding The Driver Ratings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1F8D-095E-AB99-E0D2-20D5753FF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/>
              <a:t>The names in both the scraped data and main data needed to be cleaned up</a:t>
            </a:r>
          </a:p>
          <a:p>
            <a:pPr lvl="1"/>
            <a:r>
              <a:rPr lang="en-US" sz="1700" dirty="0" err="1"/>
              <a:t>Unidecode</a:t>
            </a:r>
            <a:r>
              <a:rPr lang="en-US" sz="1700" dirty="0"/>
              <a:t> was used to remove ~ , ü, and ó type symbols</a:t>
            </a:r>
          </a:p>
          <a:p>
            <a:pPr lvl="1"/>
            <a:r>
              <a:rPr lang="en-US" sz="1700" dirty="0"/>
              <a:t>Names were all </a:t>
            </a:r>
            <a:r>
              <a:rPr lang="en-US" sz="1700" dirty="0" err="1"/>
              <a:t>swithed</a:t>
            </a:r>
            <a:r>
              <a:rPr lang="en-US" sz="1700" dirty="0"/>
              <a:t> to lower case and trimmed of trailing or </a:t>
            </a:r>
            <a:r>
              <a:rPr lang="en-US" sz="1700" dirty="0" err="1"/>
              <a:t>leding</a:t>
            </a:r>
            <a:r>
              <a:rPr lang="en-US" sz="1700" dirty="0"/>
              <a:t> </a:t>
            </a:r>
            <a:r>
              <a:rPr lang="en-US" sz="1700" dirty="0" err="1"/>
              <a:t>whtespaces</a:t>
            </a:r>
            <a:endParaRPr lang="en-US" sz="1700" dirty="0"/>
          </a:p>
          <a:p>
            <a:r>
              <a:rPr lang="en-US" sz="1700" dirty="0"/>
              <a:t>The two </a:t>
            </a:r>
            <a:r>
              <a:rPr lang="en-US" sz="1700" dirty="0" err="1"/>
              <a:t>dataframes</a:t>
            </a:r>
            <a:r>
              <a:rPr lang="en-US" sz="1700" dirty="0"/>
              <a:t> were merged on the year and driver name columns</a:t>
            </a:r>
          </a:p>
          <a:p>
            <a:r>
              <a:rPr lang="en-US" sz="1700" dirty="0"/>
              <a:t>12% of driver names remained un matched but this was an acceptable percentage to drop. </a:t>
            </a:r>
          </a:p>
          <a:p>
            <a:endParaRPr lang="en-US" sz="1700" dirty="0"/>
          </a:p>
        </p:txBody>
      </p:sp>
      <p:pic>
        <p:nvPicPr>
          <p:cNvPr id="5" name="Picture 4" descr="A picture containing outdoor, tree, road, street&#10;&#10;Description automatically generated">
            <a:extLst>
              <a:ext uri="{FF2B5EF4-FFF2-40B4-BE49-F238E27FC236}">
                <a16:creationId xmlns:a16="http://schemas.microsoft.com/office/drawing/2014/main" id="{8CFF7EBE-D032-493A-70E5-C2C21CED0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9" r="2083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1978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4CB4-DCEB-B81A-8AE9-47537C2C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002060"/>
                </a:solidFill>
                <a:latin typeface="Daytona" panose="020B0604030500040204" pitchFamily="34" charset="0"/>
              </a:rPr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2C62E-AF81-D7A5-FE35-57C8028DB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387" y="1295400"/>
            <a:ext cx="4238257" cy="5924550"/>
          </a:xfrm>
        </p:spPr>
        <p:txBody>
          <a:bodyPr anchor="t">
            <a:normAutofit fontScale="25000" lnSpcReduction="20000"/>
          </a:bodyPr>
          <a:lstStyle/>
          <a:p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A new column was derived to show a rolling average of the last 5 laps for each driver. 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This function works only on laps done by a driver in the same stint and the same race to avoid incorrect averages.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Average pace is considered a more important trait than a single lap pace in endurance racing.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Consistency throughout a stint is the hallmark of a truly skilled driver. </a:t>
            </a:r>
          </a:p>
          <a:p>
            <a:pPr lvl="1"/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The lower average </a:t>
            </a:r>
            <a:r>
              <a:rPr lang="en-US" sz="8000" dirty="0" err="1">
                <a:solidFill>
                  <a:srgbClr val="002060"/>
                </a:solidFill>
                <a:latin typeface="Daytona" panose="020B0604030500040204" pitchFamily="34" charset="0"/>
              </a:rPr>
              <a:t>laptime</a:t>
            </a:r>
            <a:r>
              <a:rPr lang="en-US" sz="8000" dirty="0">
                <a:solidFill>
                  <a:srgbClr val="002060"/>
                </a:solidFill>
                <a:latin typeface="Daytona" panose="020B0604030500040204" pitchFamily="34" charset="0"/>
              </a:rPr>
              <a:t> over the course of a season or race corresponds to a higher driver rating.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pic>
        <p:nvPicPr>
          <p:cNvPr id="15" name="Picture 1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F0B3DD2-C8C4-C927-F5DD-45C2FAB51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0" y="3333137"/>
            <a:ext cx="6418904" cy="12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08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687</TotalTime>
  <Words>1166</Words>
  <Application>Microsoft Office PowerPoint</Application>
  <PresentationFormat>Widescreen</PresentationFormat>
  <Paragraphs>117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Daytona</vt:lpstr>
      <vt:lpstr>Office Theme</vt:lpstr>
      <vt:lpstr>Multi-Class Classification for WEC Driver Ratings</vt:lpstr>
      <vt:lpstr>Project Goals</vt:lpstr>
      <vt:lpstr>The FIA World Endurance Championship</vt:lpstr>
      <vt:lpstr>FIA Precious Metals Rating System</vt:lpstr>
      <vt:lpstr>FIA Precious Metals Rating System</vt:lpstr>
      <vt:lpstr>Scraping PDF Files</vt:lpstr>
      <vt:lpstr>Feature Engineering</vt:lpstr>
      <vt:lpstr>Adding The Driver Ratings</vt:lpstr>
      <vt:lpstr>Feature Engineering</vt:lpstr>
      <vt:lpstr>Removing Outliers</vt:lpstr>
      <vt:lpstr>Transforming   and Encoding</vt:lpstr>
      <vt:lpstr>Fitting and Evaluating Models</vt:lpstr>
      <vt:lpstr>Hyperparameter Tuning</vt:lpstr>
      <vt:lpstr>Final Model Testing</vt:lpstr>
      <vt:lpstr>Conclusions</vt:lpstr>
      <vt:lpstr>Storing and Reusing The Model</vt:lpstr>
      <vt:lpstr>Headaches, Holdups, and Roadblocks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Multi-Class Classification for WEC Driver Ratings</dc:title>
  <dc:creator>Chris Costa</dc:creator>
  <cp:lastModifiedBy>Chris Costa</cp:lastModifiedBy>
  <cp:revision>5</cp:revision>
  <dcterms:created xsi:type="dcterms:W3CDTF">2023-04-21T23:11:39Z</dcterms:created>
  <dcterms:modified xsi:type="dcterms:W3CDTF">2023-04-22T10:38:43Z</dcterms:modified>
</cp:coreProperties>
</file>

<file path=docProps/thumbnail.jpeg>
</file>